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59" r:id="rId4"/>
    <p:sldId id="271" r:id="rId5"/>
    <p:sldId id="258" r:id="rId6"/>
    <p:sldId id="269" r:id="rId7"/>
    <p:sldId id="286" r:id="rId8"/>
    <p:sldId id="287" r:id="rId9"/>
    <p:sldId id="295" r:id="rId10"/>
    <p:sldId id="289" r:id="rId11"/>
    <p:sldId id="290" r:id="rId12"/>
    <p:sldId id="291" r:id="rId13"/>
    <p:sldId id="292" r:id="rId14"/>
    <p:sldId id="296" r:id="rId15"/>
    <p:sldId id="294" r:id="rId16"/>
    <p:sldId id="265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2" autoAdjust="0"/>
    <p:restoredTop sz="90929"/>
  </p:normalViewPr>
  <p:slideViewPr>
    <p:cSldViewPr>
      <p:cViewPr varScale="1">
        <p:scale>
          <a:sx n="70" d="100"/>
          <a:sy n="70" d="100"/>
        </p:scale>
        <p:origin x="5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8B7F13-EECD-4CFE-9441-0DD75D4A6D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1996CF-64B0-475B-B451-D48CFF65E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EBE7-EDA4-4B12-861A-FC602D40A3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9AA8-09C6-4674-9361-CEF3837B9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F395A-09FA-4AE3-8E0B-E56D313CE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4367-54C9-40B1-A3A1-21A33BF43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86F3B-C31C-4E3A-B6A5-5F07844D8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8995-2EC1-4503-931B-B447C144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E687-C36E-4AC9-895F-6842C6E93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E10E-F5F6-4CCB-A756-22E1315D6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AA82-CFE9-4AD2-BF1D-E495494B2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4D6D-3084-4131-9A11-D5D2B9C0C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C9C-AFA8-44EC-A465-180DA1A5E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50000" contrast="-50000"/>
          </a:blip>
          <a:srcRect/>
          <a:stretch>
            <a:fillRect l="80000" t="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D183-A9F2-4E8C-B979-7608FA7A4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Student Capstone Research in Thin Film Growth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Dennis </a:t>
            </a:r>
            <a:r>
              <a:rPr lang="en-US" dirty="0" err="1" smtClean="0">
                <a:solidFill>
                  <a:srgbClr val="002060"/>
                </a:solidFill>
              </a:rPr>
              <a:t>Kuhl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80789"/>
          <a:stretch/>
        </p:blipFill>
        <p:spPr>
          <a:xfrm>
            <a:off x="4038600" y="368300"/>
            <a:ext cx="1066799" cy="86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Polycrystalline Cu XRD Scan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43001"/>
            <a:ext cx="7315201" cy="487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6042214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From L. Carpenter Capstone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115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150 nm Au (111) XRD Scan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2" y="1143000"/>
            <a:ext cx="7315196" cy="4876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2" y="6172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From L. Carpenter Capstone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6188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65 nm Cu on Si (100) etched </a:t>
            </a:r>
            <a:br>
              <a:rPr lang="en-US" dirty="0" smtClean="0"/>
            </a:br>
            <a:r>
              <a:rPr lang="en-US" dirty="0" smtClean="0"/>
              <a:t>2 minutes in 2% HF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81779"/>
            <a:ext cx="7010400" cy="4673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6172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From L. Carpenter Capstone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505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212 nm Cu on Si (100) etched </a:t>
            </a:r>
            <a:br>
              <a:rPr lang="en-US" dirty="0" smtClean="0"/>
            </a:br>
            <a:r>
              <a:rPr lang="en-US" dirty="0" smtClean="0"/>
              <a:t>10 minutes in 2% HF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17638"/>
            <a:ext cx="6934200" cy="4622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6172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From L. Carpenter Capstone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381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Resistivity vs. thickness data by itself is not a sufficient measure of the quality of films.</a:t>
            </a:r>
          </a:p>
          <a:p>
            <a:r>
              <a:rPr lang="en-US" dirty="0" smtClean="0"/>
              <a:t>None of the Cu films studied by XRD provided good evidence for epitaxy.</a:t>
            </a:r>
          </a:p>
          <a:p>
            <a:r>
              <a:rPr lang="en-US" dirty="0" smtClean="0"/>
              <a:t>The thickest Cu film showed evidence of polycrystalline growth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Surface physics research can be conducted in an undergraduate setting.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Resistivity vs. thickness data by itself is not a sufficient measure of the quality of films.</a:t>
            </a:r>
          </a:p>
          <a:p>
            <a:r>
              <a:rPr lang="en-US" dirty="0" smtClean="0"/>
              <a:t>None of the Cu films studied by XRD provided good evidence for epitaxy.</a:t>
            </a:r>
          </a:p>
          <a:p>
            <a:r>
              <a:rPr lang="en-US" dirty="0" smtClean="0"/>
              <a:t>The thickest Cu film showed evidence of polycrystalline growth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Surface physics research can be conducted in an undergraduate setting.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Future Work: </a:t>
            </a:r>
            <a:r>
              <a:rPr lang="en-US" dirty="0" smtClean="0"/>
              <a:t>Repeat the study using 10% HF.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49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 Work at 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Thioether</a:t>
            </a:r>
            <a:r>
              <a:rPr lang="en-US" dirty="0" smtClean="0"/>
              <a:t> adsorption on Au(111) films</a:t>
            </a:r>
          </a:p>
          <a:p>
            <a:r>
              <a:rPr lang="en-US" dirty="0" smtClean="0"/>
              <a:t>Au films commercially available</a:t>
            </a:r>
          </a:p>
          <a:p>
            <a:r>
              <a:rPr lang="en-US" dirty="0" smtClean="0"/>
              <a:t>Au easier to deal with in vacuum than Cu</a:t>
            </a:r>
          </a:p>
          <a:p>
            <a:r>
              <a:rPr lang="en-US" dirty="0" err="1" smtClean="0"/>
              <a:t>Thioethers</a:t>
            </a:r>
            <a:r>
              <a:rPr lang="en-US" dirty="0" smtClean="0"/>
              <a:t> adsorb/</a:t>
            </a:r>
            <a:r>
              <a:rPr lang="en-US" dirty="0" err="1" smtClean="0"/>
              <a:t>desorb</a:t>
            </a:r>
            <a:r>
              <a:rPr lang="en-US" dirty="0" smtClean="0"/>
              <a:t> easily</a:t>
            </a:r>
          </a:p>
          <a:p>
            <a:r>
              <a:rPr lang="en-US" dirty="0" err="1" smtClean="0"/>
              <a:t>Thioethers</a:t>
            </a:r>
            <a:r>
              <a:rPr lang="en-US" dirty="0" smtClean="0"/>
              <a:t> present a whole class of interesting </a:t>
            </a:r>
            <a:r>
              <a:rPr lang="en-US" dirty="0" err="1" smtClean="0"/>
              <a:t>adsorbates</a:t>
            </a:r>
            <a:r>
              <a:rPr lang="en-US" dirty="0" smtClean="0"/>
              <a:t> to test.</a:t>
            </a:r>
          </a:p>
          <a:p>
            <a:r>
              <a:rPr lang="en-US" dirty="0" err="1" smtClean="0"/>
              <a:t>Alkane</a:t>
            </a:r>
            <a:r>
              <a:rPr lang="en-US" dirty="0" smtClean="0"/>
              <a:t> </a:t>
            </a:r>
            <a:r>
              <a:rPr lang="en-US" dirty="0" err="1" smtClean="0"/>
              <a:t>Thiols</a:t>
            </a:r>
            <a:r>
              <a:rPr lang="en-US" dirty="0" smtClean="0"/>
              <a:t> could be a related, additional class of </a:t>
            </a:r>
            <a:r>
              <a:rPr lang="en-US" dirty="0" err="1" smtClean="0"/>
              <a:t>adsorbates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20854" name="Group 22"/>
          <p:cNvGrpSpPr>
            <a:grpSpLocks/>
          </p:cNvGrpSpPr>
          <p:nvPr/>
        </p:nvGrpSpPr>
        <p:grpSpPr bwMode="auto">
          <a:xfrm>
            <a:off x="5410200" y="609600"/>
            <a:ext cx="2971800" cy="1285875"/>
            <a:chOff x="2746" y="2610"/>
            <a:chExt cx="4680" cy="2025"/>
          </a:xfrm>
        </p:grpSpPr>
        <p:sp>
          <p:nvSpPr>
            <p:cNvPr id="120855" name="Oval 23"/>
            <p:cNvSpPr>
              <a:spLocks noChangeArrowheads="1"/>
            </p:cNvSpPr>
            <p:nvPr/>
          </p:nvSpPr>
          <p:spPr bwMode="auto">
            <a:xfrm>
              <a:off x="4515" y="3225"/>
              <a:ext cx="570" cy="600"/>
            </a:xfrm>
            <a:prstGeom prst="ellipse">
              <a:avLst/>
            </a:prstGeom>
            <a:solidFill>
              <a:srgbClr val="76923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0856" name="Group 24"/>
            <p:cNvGrpSpPr>
              <a:grpSpLocks/>
            </p:cNvGrpSpPr>
            <p:nvPr/>
          </p:nvGrpSpPr>
          <p:grpSpPr bwMode="auto">
            <a:xfrm>
              <a:off x="4050" y="3112"/>
              <a:ext cx="480" cy="578"/>
              <a:chOff x="3420" y="2700"/>
              <a:chExt cx="480" cy="578"/>
            </a:xfrm>
          </p:grpSpPr>
          <p:sp>
            <p:nvSpPr>
              <p:cNvPr id="120857" name="Oval 25"/>
              <p:cNvSpPr>
                <a:spLocks noChangeArrowheads="1"/>
              </p:cNvSpPr>
              <p:nvPr/>
            </p:nvSpPr>
            <p:spPr bwMode="auto">
              <a:xfrm>
                <a:off x="3420" y="2835"/>
                <a:ext cx="218" cy="203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58" name="Oval 26"/>
              <p:cNvSpPr>
                <a:spLocks noChangeArrowheads="1"/>
              </p:cNvSpPr>
              <p:nvPr/>
            </p:nvSpPr>
            <p:spPr bwMode="auto">
              <a:xfrm>
                <a:off x="3555" y="2835"/>
                <a:ext cx="345" cy="3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59" name="Oval 27"/>
              <p:cNvSpPr>
                <a:spLocks noChangeArrowheads="1"/>
              </p:cNvSpPr>
              <p:nvPr/>
            </p:nvSpPr>
            <p:spPr bwMode="auto">
              <a:xfrm>
                <a:off x="3645" y="2700"/>
                <a:ext cx="218" cy="203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60" name="Oval 28"/>
              <p:cNvSpPr>
                <a:spLocks noChangeArrowheads="1"/>
              </p:cNvSpPr>
              <p:nvPr/>
            </p:nvSpPr>
            <p:spPr bwMode="auto">
              <a:xfrm>
                <a:off x="3465" y="3075"/>
                <a:ext cx="218" cy="203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861" name="Group 29"/>
            <p:cNvGrpSpPr>
              <a:grpSpLocks/>
            </p:cNvGrpSpPr>
            <p:nvPr/>
          </p:nvGrpSpPr>
          <p:grpSpPr bwMode="auto">
            <a:xfrm flipH="1">
              <a:off x="5070" y="3111"/>
              <a:ext cx="480" cy="578"/>
              <a:chOff x="3420" y="2700"/>
              <a:chExt cx="480" cy="578"/>
            </a:xfrm>
          </p:grpSpPr>
          <p:sp>
            <p:nvSpPr>
              <p:cNvPr id="120862" name="Oval 30"/>
              <p:cNvSpPr>
                <a:spLocks noChangeArrowheads="1"/>
              </p:cNvSpPr>
              <p:nvPr/>
            </p:nvSpPr>
            <p:spPr bwMode="auto">
              <a:xfrm>
                <a:off x="3420" y="2835"/>
                <a:ext cx="218" cy="203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63" name="Oval 31"/>
              <p:cNvSpPr>
                <a:spLocks noChangeArrowheads="1"/>
              </p:cNvSpPr>
              <p:nvPr/>
            </p:nvSpPr>
            <p:spPr bwMode="auto">
              <a:xfrm>
                <a:off x="3555" y="2835"/>
                <a:ext cx="345" cy="3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64" name="Oval 32"/>
              <p:cNvSpPr>
                <a:spLocks noChangeArrowheads="1"/>
              </p:cNvSpPr>
              <p:nvPr/>
            </p:nvSpPr>
            <p:spPr bwMode="auto">
              <a:xfrm>
                <a:off x="3645" y="2700"/>
                <a:ext cx="218" cy="203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65" name="Oval 33"/>
              <p:cNvSpPr>
                <a:spLocks noChangeArrowheads="1"/>
              </p:cNvSpPr>
              <p:nvPr/>
            </p:nvSpPr>
            <p:spPr bwMode="auto">
              <a:xfrm>
                <a:off x="3465" y="3075"/>
                <a:ext cx="218" cy="203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0866" name="Oval 34"/>
            <p:cNvSpPr>
              <a:spLocks noChangeArrowheads="1"/>
            </p:cNvSpPr>
            <p:nvPr/>
          </p:nvSpPr>
          <p:spPr bwMode="auto">
            <a:xfrm>
              <a:off x="4403" y="3825"/>
              <a:ext cx="810" cy="81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7" name="Oval 35"/>
            <p:cNvSpPr>
              <a:spLocks noChangeArrowheads="1"/>
            </p:cNvSpPr>
            <p:nvPr/>
          </p:nvSpPr>
          <p:spPr bwMode="auto">
            <a:xfrm>
              <a:off x="5220" y="3825"/>
              <a:ext cx="810" cy="81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8" name="Oval 36"/>
            <p:cNvSpPr>
              <a:spLocks noChangeArrowheads="1"/>
            </p:cNvSpPr>
            <p:nvPr/>
          </p:nvSpPr>
          <p:spPr bwMode="auto">
            <a:xfrm>
              <a:off x="6031" y="3825"/>
              <a:ext cx="810" cy="81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9" name="Oval 37"/>
            <p:cNvSpPr>
              <a:spLocks noChangeArrowheads="1"/>
            </p:cNvSpPr>
            <p:nvPr/>
          </p:nvSpPr>
          <p:spPr bwMode="auto">
            <a:xfrm>
              <a:off x="2746" y="3825"/>
              <a:ext cx="810" cy="81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0" name="Oval 38"/>
            <p:cNvSpPr>
              <a:spLocks noChangeArrowheads="1"/>
            </p:cNvSpPr>
            <p:nvPr/>
          </p:nvSpPr>
          <p:spPr bwMode="auto">
            <a:xfrm>
              <a:off x="3570" y="3825"/>
              <a:ext cx="810" cy="81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1" name="Text Box 39"/>
            <p:cNvSpPr txBox="1">
              <a:spLocks noChangeArrowheads="1"/>
            </p:cNvSpPr>
            <p:nvPr/>
          </p:nvSpPr>
          <p:spPr bwMode="auto">
            <a:xfrm>
              <a:off x="4564" y="3255"/>
              <a:ext cx="472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72" name="Text Box 40"/>
            <p:cNvSpPr txBox="1">
              <a:spLocks noChangeArrowheads="1"/>
            </p:cNvSpPr>
            <p:nvPr/>
          </p:nvSpPr>
          <p:spPr bwMode="auto">
            <a:xfrm>
              <a:off x="6139" y="3945"/>
              <a:ext cx="697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73" name="Text Box 41"/>
            <p:cNvSpPr txBox="1">
              <a:spLocks noChangeArrowheads="1"/>
            </p:cNvSpPr>
            <p:nvPr/>
          </p:nvSpPr>
          <p:spPr bwMode="auto">
            <a:xfrm>
              <a:off x="5764" y="2610"/>
              <a:ext cx="1662" cy="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Methyl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Group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0874" name="AutoShape 42"/>
            <p:cNvCxnSpPr>
              <a:cxnSpLocks noChangeShapeType="1"/>
            </p:cNvCxnSpPr>
            <p:nvPr/>
          </p:nvCxnSpPr>
          <p:spPr bwMode="auto">
            <a:xfrm flipH="1">
              <a:off x="5535" y="3120"/>
              <a:ext cx="360" cy="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students who have completed projects in the lab;</a:t>
            </a:r>
          </a:p>
          <a:p>
            <a:r>
              <a:rPr lang="en-US" dirty="0" smtClean="0"/>
              <a:t>Department and college colleagues;</a:t>
            </a:r>
          </a:p>
          <a:p>
            <a:r>
              <a:rPr lang="en-US" dirty="0" smtClean="0"/>
              <a:t>Roger Tobin for hosting a visit to his lab;</a:t>
            </a:r>
          </a:p>
          <a:p>
            <a:r>
              <a:rPr lang="en-US" dirty="0" smtClean="0"/>
              <a:t>The Rickey family for incredible generosity.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Physics of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419600"/>
            <a:ext cx="6781800" cy="170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Sensor technology</a:t>
            </a:r>
          </a:p>
          <a:p>
            <a:r>
              <a:rPr lang="en-US" dirty="0" err="1" smtClean="0"/>
              <a:t>Tribology</a:t>
            </a:r>
            <a:r>
              <a:rPr lang="en-US" dirty="0" smtClean="0"/>
              <a:t> and lubrication</a:t>
            </a:r>
          </a:p>
          <a:p>
            <a:r>
              <a:rPr lang="en-US" dirty="0" smtClean="0"/>
              <a:t>Miniaturization of electronics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12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956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860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384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2286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7432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956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480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004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5908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7432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8956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0480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2004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8956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0480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2004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286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2004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9812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21336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19812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9812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1336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2860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4384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5908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>
          <a:xfrm rot="5400000">
            <a:off x="2477294" y="3313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V="1">
            <a:off x="2477294" y="1637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0800000">
            <a:off x="1447800" y="2514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3429000" y="2514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54102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5626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7150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58674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60198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1722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3246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7150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58674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019800" y="22860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1722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3246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4770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66294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0198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1722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3246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4770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6294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63246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4770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6294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715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6294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4102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55626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54102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4102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5626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7150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8674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60198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/>
          <p:nvPr/>
        </p:nvCxnSpPr>
        <p:spPr>
          <a:xfrm rot="5400000">
            <a:off x="5906294" y="3313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0800000">
            <a:off x="4876800" y="2514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6858000" y="2514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562600" y="1447800"/>
            <a:ext cx="1003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vacuum</a:t>
            </a:r>
            <a:endParaRPr lang="en-US" sz="2000" dirty="0">
              <a:latin typeface="+mj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143000" y="3581400"/>
            <a:ext cx="135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atom in bulk</a:t>
            </a:r>
            <a:endParaRPr lang="en-US" sz="1800" dirty="0"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343400" y="3581400"/>
            <a:ext cx="193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near-surface atom</a:t>
            </a:r>
            <a:endParaRPr lang="en-US" sz="1800" dirty="0">
              <a:latin typeface="+mj-lt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rot="5400000" flipH="1" flipV="1">
            <a:off x="1714500" y="2705100"/>
            <a:ext cx="11430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5400000" flipH="1" flipV="1">
            <a:off x="5143500" y="2705100"/>
            <a:ext cx="11430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600" dirty="0" err="1" smtClean="0"/>
              <a:t>Persson</a:t>
            </a:r>
            <a:r>
              <a:rPr lang="en-US" sz="3600" dirty="0" smtClean="0"/>
              <a:t> </a:t>
            </a:r>
            <a:r>
              <a:rPr lang="en-US" sz="3600" dirty="0" err="1" smtClean="0"/>
              <a:t>Volokitin</a:t>
            </a:r>
            <a:r>
              <a:rPr lang="en-US" sz="3600" dirty="0" smtClean="0"/>
              <a:t> Scattering Model</a:t>
            </a:r>
            <a:endParaRPr lang="en-US" sz="3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200" y="3124200"/>
            <a:ext cx="7696200" cy="19210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Wingdings" pitchFamily="2" charset="2"/>
              </a:rPr>
              <a:t>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relates widely varied </a:t>
            </a:r>
            <a:r>
              <a:rPr lang="en-US" sz="20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adsorbate</a:t>
            </a:r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-induced physical phenomena to a modification of the metal's surface electrical conductivity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Arial" charset="0"/>
            </a:endParaRPr>
          </a:p>
          <a:p>
            <a:endParaRPr lang="en-US" sz="700" dirty="0">
              <a:solidFill>
                <a:schemeClr val="bg1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a) </a:t>
            </a:r>
            <a:r>
              <a:rPr lang="en-US" sz="20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resistivity change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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Symbol" pitchFamily="18" charset="2"/>
              </a:rPr>
              <a:t></a:t>
            </a:r>
            <a:r>
              <a:rPr lang="en-US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	</a:t>
            </a:r>
            <a:r>
              <a:rPr lang="en-US" sz="20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b) reflectance change</a:t>
            </a:r>
            <a:endParaRPr lang="en-US" i="1" dirty="0">
              <a:solidFill>
                <a:schemeClr val="bg1">
                  <a:lumMod val="60000"/>
                  <a:lumOff val="40000"/>
                </a:schemeClr>
              </a:solidFill>
              <a:latin typeface="Symbol" pitchFamily="18" charset="2"/>
            </a:endParaRPr>
          </a:p>
          <a:p>
            <a:endParaRPr lang="en-US" i="1" dirty="0">
              <a:solidFill>
                <a:schemeClr val="bg1">
                  <a:lumMod val="60000"/>
                  <a:lumOff val="40000"/>
                </a:schemeClr>
              </a:solidFill>
              <a:latin typeface="Symbol" pitchFamily="18" charset="2"/>
            </a:endParaRPr>
          </a:p>
          <a:p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c) atomic scale friction</a:t>
            </a:r>
            <a:r>
              <a:rPr lang="en-US" sz="20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ymbol" pitchFamily="18" charset="2"/>
              </a:rPr>
              <a:t> 	</a:t>
            </a:r>
            <a:r>
              <a:rPr lang="en-US" sz="2000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Symbol" pitchFamily="18" charset="2"/>
              </a:rPr>
              <a:t>	</a:t>
            </a:r>
            <a:r>
              <a:rPr lang="en-US" sz="20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d</a:t>
            </a:r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) </a:t>
            </a:r>
            <a:r>
              <a:rPr lang="en-US" sz="20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antiabsorption</a:t>
            </a:r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  <a:latin typeface="Arial" charset="0"/>
              </a:rPr>
              <a:t> resonances	</a:t>
            </a:r>
          </a:p>
        </p:txBody>
      </p:sp>
      <p:graphicFrame>
        <p:nvGraphicFramePr>
          <p:cNvPr id="4301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239000" y="3886200"/>
          <a:ext cx="3825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5" name="Equation" r:id="rId3" imgW="266400" imgH="393480" progId="Equation.3">
                  <p:embed/>
                </p:oleObj>
              </mc:Choice>
              <mc:Fallback>
                <p:oleObj name="Equation" r:id="rId3" imgW="266400" imgH="39348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886200"/>
                        <a:ext cx="38258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00200" y="1219200"/>
          <a:ext cx="19256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Microsoft Drawing" r:id="rId5" imgW="1925280" imgH="596880" progId="">
                  <p:embed/>
                </p:oleObj>
              </mc:Choice>
              <mc:Fallback>
                <p:oleObj name="Microsoft Drawing" r:id="rId5" imgW="1925280" imgH="596880" progId="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192563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524000" y="1981200"/>
            <a:ext cx="2438400" cy="990600"/>
          </a:xfrm>
          <a:prstGeom prst="rect">
            <a:avLst/>
          </a:prstGeom>
          <a:noFill/>
          <a:ln/>
        </p:spPr>
        <p:txBody>
          <a:bodyPr lIns="90488" tIns="44450" rIns="90488" bIns="4445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Specular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Scattering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clean surface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953000" y="1981200"/>
            <a:ext cx="3505200" cy="1295400"/>
          </a:xfrm>
          <a:prstGeom prst="rect">
            <a:avLst/>
          </a:prstGeom>
          <a:noFill/>
          <a:ln/>
        </p:spPr>
        <p:txBody>
          <a:bodyPr lIns="90488" tIns="44450" rIns="90488" bIns="4445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Diffuse Scattering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caused by randomly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adsorbates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10" name="Group 54"/>
          <p:cNvGrpSpPr>
            <a:grpSpLocks noChangeAspect="1"/>
          </p:cNvGrpSpPr>
          <p:nvPr/>
        </p:nvGrpSpPr>
        <p:grpSpPr bwMode="auto">
          <a:xfrm>
            <a:off x="5410200" y="914400"/>
            <a:ext cx="1801813" cy="1144588"/>
            <a:chOff x="7920" y="2280"/>
            <a:chExt cx="2838" cy="1803"/>
          </a:xfrm>
        </p:grpSpPr>
        <p:sp>
          <p:nvSpPr>
            <p:cNvPr id="11" name="AutoShape 55"/>
            <p:cNvSpPr>
              <a:spLocks noChangeAspect="1" noChangeArrowheads="1"/>
            </p:cNvSpPr>
            <p:nvPr/>
          </p:nvSpPr>
          <p:spPr bwMode="auto">
            <a:xfrm>
              <a:off x="7920" y="2280"/>
              <a:ext cx="2838" cy="1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6"/>
            <p:cNvSpPr>
              <a:spLocks noChangeShapeType="1"/>
            </p:cNvSpPr>
            <p:nvPr/>
          </p:nvSpPr>
          <p:spPr bwMode="auto">
            <a:xfrm>
              <a:off x="7960" y="2778"/>
              <a:ext cx="2758" cy="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57"/>
            <p:cNvSpPr>
              <a:spLocks noChangeShapeType="1"/>
            </p:cNvSpPr>
            <p:nvPr/>
          </p:nvSpPr>
          <p:spPr bwMode="auto">
            <a:xfrm flipV="1">
              <a:off x="8320" y="2778"/>
              <a:ext cx="838" cy="720"/>
            </a:xfrm>
            <a:prstGeom prst="line">
              <a:avLst/>
            </a:prstGeom>
            <a:noFill/>
            <a:ln w="2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58"/>
            <p:cNvSpPr>
              <a:spLocks noChangeShapeType="1"/>
            </p:cNvSpPr>
            <p:nvPr/>
          </p:nvSpPr>
          <p:spPr bwMode="auto">
            <a:xfrm flipH="1">
              <a:off x="8918" y="2778"/>
              <a:ext cx="240" cy="960"/>
            </a:xfrm>
            <a:prstGeom prst="line">
              <a:avLst/>
            </a:prstGeom>
            <a:noFill/>
            <a:ln w="2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59"/>
            <p:cNvSpPr>
              <a:spLocks noChangeArrowheads="1"/>
            </p:cNvSpPr>
            <p:nvPr/>
          </p:nvSpPr>
          <p:spPr bwMode="auto">
            <a:xfrm>
              <a:off x="9128" y="2300"/>
              <a:ext cx="380" cy="380"/>
            </a:xfrm>
            <a:prstGeom prst="ellipse">
              <a:avLst/>
            </a:prstGeom>
            <a:solidFill>
              <a:srgbClr val="00FF00"/>
            </a:solidFill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60"/>
            <p:cNvSpPr>
              <a:spLocks noChangeArrowheads="1"/>
            </p:cNvSpPr>
            <p:nvPr/>
          </p:nvSpPr>
          <p:spPr bwMode="auto">
            <a:xfrm>
              <a:off x="8190" y="2290"/>
              <a:ext cx="380" cy="380"/>
            </a:xfrm>
            <a:prstGeom prst="ellipse">
              <a:avLst/>
            </a:prstGeom>
            <a:solidFill>
              <a:srgbClr val="00FF00"/>
            </a:solidFill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61"/>
            <p:cNvSpPr>
              <a:spLocks noChangeArrowheads="1"/>
            </p:cNvSpPr>
            <p:nvPr/>
          </p:nvSpPr>
          <p:spPr bwMode="auto">
            <a:xfrm>
              <a:off x="9668" y="2310"/>
              <a:ext cx="380" cy="380"/>
            </a:xfrm>
            <a:prstGeom prst="ellipse">
              <a:avLst/>
            </a:prstGeom>
            <a:solidFill>
              <a:srgbClr val="00FF00"/>
            </a:solidFill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62"/>
            <p:cNvSpPr>
              <a:spLocks noChangeArrowheads="1"/>
            </p:cNvSpPr>
            <p:nvPr/>
          </p:nvSpPr>
          <p:spPr bwMode="auto">
            <a:xfrm>
              <a:off x="8080" y="3390"/>
              <a:ext cx="134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stem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63"/>
            <p:cNvSpPr>
              <a:spLocks noChangeArrowheads="1"/>
            </p:cNvSpPr>
            <p:nvPr/>
          </p:nvSpPr>
          <p:spPr bwMode="auto">
            <a:xfrm>
              <a:off x="9038" y="3750"/>
              <a:ext cx="134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stem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64"/>
            <p:cNvSpPr>
              <a:spLocks noChangeArrowheads="1"/>
            </p:cNvSpPr>
            <p:nvPr/>
          </p:nvSpPr>
          <p:spPr bwMode="auto">
            <a:xfrm>
              <a:off x="8200" y="3270"/>
              <a:ext cx="8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stem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65"/>
            <p:cNvSpPr>
              <a:spLocks noChangeArrowheads="1"/>
            </p:cNvSpPr>
            <p:nvPr/>
          </p:nvSpPr>
          <p:spPr bwMode="auto">
            <a:xfrm>
              <a:off x="9158" y="3630"/>
              <a:ext cx="8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stem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Research Has Focused on Film Growth and Resistivity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/>
          <a:lstStyle/>
          <a:p>
            <a:r>
              <a:rPr lang="en-US" i="1" dirty="0" smtClean="0"/>
              <a:t>Eric Reed</a:t>
            </a:r>
          </a:p>
          <a:p>
            <a:r>
              <a:rPr lang="en-US" i="1" dirty="0" smtClean="0"/>
              <a:t>Chuck Flanagan</a:t>
            </a:r>
          </a:p>
          <a:p>
            <a:r>
              <a:rPr lang="en-US" i="1" dirty="0" smtClean="0"/>
              <a:t>Meredith Rogers</a:t>
            </a:r>
          </a:p>
          <a:p>
            <a:r>
              <a:rPr lang="en-US" i="1" dirty="0" smtClean="0"/>
              <a:t>Daniel Stanley</a:t>
            </a:r>
          </a:p>
          <a:p>
            <a:r>
              <a:rPr lang="en-US" i="1" dirty="0" smtClean="0"/>
              <a:t>Xi Wang</a:t>
            </a:r>
          </a:p>
          <a:p>
            <a:r>
              <a:rPr lang="en-US" i="1" dirty="0" err="1" smtClean="0"/>
              <a:t>Shaojie</a:t>
            </a:r>
            <a:r>
              <a:rPr lang="en-US" i="1" dirty="0" smtClean="0"/>
              <a:t> </a:t>
            </a:r>
            <a:r>
              <a:rPr lang="en-US" i="1" dirty="0" err="1" smtClean="0"/>
              <a:t>Zang</a:t>
            </a:r>
            <a:endParaRPr lang="en-US" i="1" dirty="0" smtClean="0"/>
          </a:p>
          <a:p>
            <a:r>
              <a:rPr lang="en-US" i="1" dirty="0" smtClean="0"/>
              <a:t>Laura Carpenter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Klaus Fuchs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467600" cy="4648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“The Conductivity of Thin Metal Films</a:t>
            </a:r>
          </a:p>
          <a:p>
            <a:pPr>
              <a:buNone/>
            </a:pPr>
            <a:r>
              <a:rPr lang="en-US" sz="2800" dirty="0" smtClean="0"/>
              <a:t> According to the Electron Theory of </a:t>
            </a:r>
          </a:p>
          <a:p>
            <a:pPr>
              <a:buNone/>
            </a:pPr>
            <a:r>
              <a:rPr lang="en-US" sz="2800" dirty="0" smtClean="0"/>
              <a:t>Metals,” Proc. </a:t>
            </a:r>
            <a:r>
              <a:rPr lang="en-US" sz="2800" dirty="0" err="1" smtClean="0"/>
              <a:t>Camb</a:t>
            </a:r>
            <a:r>
              <a:rPr lang="en-US" sz="2800" dirty="0" smtClean="0"/>
              <a:t>. Phil. Soc. 34, 100 (1938).</a:t>
            </a:r>
          </a:p>
        </p:txBody>
      </p:sp>
      <p:pic>
        <p:nvPicPr>
          <p:cNvPr id="30722" name="Picture 2" descr="Klaus Fuchs - police photo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2095500" cy="26479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53200" y="2590800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Police Photograph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Klaus Fuchs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467600" cy="4648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“The Conductivity of Thin Metal Films</a:t>
            </a:r>
          </a:p>
          <a:p>
            <a:pPr>
              <a:buNone/>
            </a:pPr>
            <a:r>
              <a:rPr lang="en-US" sz="2800" dirty="0" smtClean="0"/>
              <a:t> According to the Electron Theory of </a:t>
            </a:r>
          </a:p>
          <a:p>
            <a:pPr>
              <a:buNone/>
            </a:pPr>
            <a:r>
              <a:rPr lang="en-US" sz="2800" dirty="0" smtClean="0"/>
              <a:t>Metals,” Proc. </a:t>
            </a:r>
            <a:r>
              <a:rPr lang="en-US" sz="2800" dirty="0" err="1" smtClean="0"/>
              <a:t>Camb</a:t>
            </a:r>
            <a:r>
              <a:rPr lang="en-US" sz="2800" dirty="0" smtClean="0"/>
              <a:t>. Phil. Soc. 34, 100 (1938).</a:t>
            </a:r>
          </a:p>
          <a:p>
            <a:r>
              <a:rPr lang="en-US" sz="2800" dirty="0" smtClean="0"/>
              <a:t>Spied on British for Soviets</a:t>
            </a:r>
          </a:p>
          <a:p>
            <a:r>
              <a:rPr lang="en-US" sz="2800" dirty="0" smtClean="0"/>
              <a:t>Spied on the US for British</a:t>
            </a:r>
          </a:p>
          <a:p>
            <a:r>
              <a:rPr lang="en-US" sz="2800" dirty="0" smtClean="0"/>
              <a:t>Spied on US for Soviets</a:t>
            </a:r>
          </a:p>
          <a:p>
            <a:r>
              <a:rPr lang="en-US" sz="2800" dirty="0" smtClean="0"/>
              <a:t>Convicted of espionage in Great Britain in 1950</a:t>
            </a:r>
          </a:p>
          <a:p>
            <a:r>
              <a:rPr lang="en-US" sz="2800" dirty="0" smtClean="0"/>
              <a:t>Given maximum sentence of 14 years</a:t>
            </a:r>
            <a:endParaRPr lang="en-US" sz="2800" dirty="0"/>
          </a:p>
        </p:txBody>
      </p:sp>
      <p:pic>
        <p:nvPicPr>
          <p:cNvPr id="30722" name="Picture 2" descr="Klaus Fuchs - police photo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2095500" cy="26479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53200" y="2590800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Police Photograph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Fuchs </a:t>
            </a:r>
            <a:r>
              <a:rPr lang="en-US" sz="3600" dirty="0" err="1" smtClean="0"/>
              <a:t>Sondheimer</a:t>
            </a:r>
            <a:r>
              <a:rPr lang="en-US" sz="3600" dirty="0" smtClean="0"/>
              <a:t> Scattering Model</a:t>
            </a:r>
            <a:endParaRPr lang="en-US" sz="3600" dirty="0"/>
          </a:p>
        </p:txBody>
      </p:sp>
      <p:graphicFrame>
        <p:nvGraphicFramePr>
          <p:cNvPr id="5530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066800" y="1371600"/>
          <a:ext cx="3505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0" name="Paintbrush Picture" r:id="rId3" imgW="2923810" imgH="1600000" progId="PBrush">
                  <p:embed/>
                </p:oleObj>
              </mc:Choice>
              <mc:Fallback>
                <p:oleObj name="Paintbrush Picture" r:id="rId3" imgW="2923810" imgH="1600000" progId="PBrush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3505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2590800" y="5105400"/>
          <a:ext cx="36322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1" name="Equation" r:id="rId5" imgW="1523880" imgH="431640" progId="Equation.3">
                  <p:embed/>
                </p:oleObj>
              </mc:Choice>
              <mc:Fallback>
                <p:oleObj name="Equation" r:id="rId5" imgW="15238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36322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600" y="1447800"/>
            <a:ext cx="2618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Matthiessen’s</a:t>
            </a:r>
            <a:r>
              <a:rPr lang="en-US" dirty="0" smtClean="0">
                <a:latin typeface="+mj-lt"/>
              </a:rPr>
              <a:t> Rule: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00800" y="1981200"/>
          <a:ext cx="175446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2" name="Equation" r:id="rId7" imgW="774360" imgH="431640" progId="Equation.3">
                  <p:embed/>
                </p:oleObj>
              </mc:Choice>
              <mc:Fallback>
                <p:oleObj name="Equation" r:id="rId7" imgW="7743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81200"/>
                        <a:ext cx="1754468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28800" y="3657600"/>
            <a:ext cx="55694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 = </a:t>
            </a:r>
            <a:r>
              <a:rPr lang="en-US" dirty="0" err="1" smtClean="0">
                <a:latin typeface="+mj-lt"/>
              </a:rPr>
              <a:t>specularity</a:t>
            </a:r>
            <a:r>
              <a:rPr lang="en-US" dirty="0" smtClean="0">
                <a:latin typeface="+mj-lt"/>
              </a:rPr>
              <a:t> parameter </a:t>
            </a:r>
          </a:p>
          <a:p>
            <a:r>
              <a:rPr lang="en-US" dirty="0" smtClean="0">
                <a:latin typeface="+mj-lt"/>
              </a:rPr>
              <a:t>    = fraction of conduction electrons </a:t>
            </a:r>
          </a:p>
          <a:p>
            <a:r>
              <a:rPr lang="en-US" dirty="0" smtClean="0">
                <a:latin typeface="+mj-lt"/>
              </a:rPr>
              <a:t>       that scatter </a:t>
            </a:r>
            <a:r>
              <a:rPr lang="en-US" dirty="0" err="1" smtClean="0">
                <a:latin typeface="+mj-lt"/>
              </a:rPr>
              <a:t>specularly</a:t>
            </a:r>
            <a:r>
              <a:rPr lang="en-US" dirty="0" smtClean="0">
                <a:latin typeface="+mj-lt"/>
              </a:rPr>
              <a:t> from the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956707"/>
              </p:ext>
            </p:extLst>
          </p:nvPr>
        </p:nvGraphicFramePr>
        <p:xfrm>
          <a:off x="1124954" y="4955404"/>
          <a:ext cx="3218446" cy="867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Equation" r:id="rId3" imgW="1790640" imgH="482400" progId="Equation.3">
                  <p:embed/>
                </p:oleObj>
              </mc:Choice>
              <mc:Fallback>
                <p:oleObj name="Equation" r:id="rId3" imgW="17906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954" y="4955404"/>
                        <a:ext cx="3218446" cy="867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196672" y="132395"/>
            <a:ext cx="6570561" cy="4058603"/>
          </a:xfrm>
          <a:prstGeom prst="rect">
            <a:avLst/>
          </a:prstGeo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3124200" y="4224024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From D. Stanley Capstone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48006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From this fit:</a:t>
            </a:r>
          </a:p>
          <a:p>
            <a:pPr algn="ctr"/>
            <a:endParaRPr lang="en-US" dirty="0" smtClean="0">
              <a:latin typeface="+mj-lt"/>
            </a:endParaRPr>
          </a:p>
          <a:p>
            <a:pPr algn="ctr"/>
            <a:r>
              <a:rPr lang="en-US" i="1" dirty="0" smtClean="0">
                <a:latin typeface="+mj-lt"/>
              </a:rPr>
              <a:t>t</a:t>
            </a:r>
            <a:r>
              <a:rPr lang="en-US" i="1" baseline="-25000" dirty="0" smtClean="0">
                <a:latin typeface="+mj-lt"/>
              </a:rPr>
              <a:t>0</a:t>
            </a:r>
            <a:r>
              <a:rPr lang="en-US" i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= 23 nm</a:t>
            </a:r>
          </a:p>
          <a:p>
            <a:pPr algn="ctr"/>
            <a:r>
              <a:rPr lang="en-US" i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 = -1.5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anose="05050102010706020507" pitchFamily="18" charset="2"/>
              </a:rPr>
              <a:t>q</a:t>
            </a:r>
            <a:r>
              <a:rPr lang="en-US" dirty="0" smtClean="0"/>
              <a:t> – 2</a:t>
            </a:r>
            <a:r>
              <a:rPr lang="en-US" dirty="0">
                <a:latin typeface="Symbol" panose="05050102010706020507" pitchFamily="18" charset="2"/>
              </a:rPr>
              <a:t> q</a:t>
            </a:r>
            <a:r>
              <a:rPr lang="en-US" dirty="0" smtClean="0"/>
              <a:t> X-ray Diffraction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Tel-X-</a:t>
            </a:r>
            <a:r>
              <a:rPr lang="en-US" dirty="0" err="1" smtClean="0"/>
              <a:t>Ometer</a:t>
            </a:r>
            <a:r>
              <a:rPr lang="en-US" dirty="0" smtClean="0"/>
              <a:t> from Tel-Atomic</a:t>
            </a:r>
          </a:p>
          <a:p>
            <a:r>
              <a:rPr lang="en-US" dirty="0" smtClean="0"/>
              <a:t>Can determine ordering perpendicular to the crystal 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4">
      <a:dk1>
        <a:sysClr val="windowText" lastClr="000000"/>
      </a:dk1>
      <a:lt1>
        <a:srgbClr val="243C75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1135</TotalTime>
  <Words>511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Symbol</vt:lpstr>
      <vt:lpstr>System</vt:lpstr>
      <vt:lpstr>Times</vt:lpstr>
      <vt:lpstr>Wingdings</vt:lpstr>
      <vt:lpstr>Theme1</vt:lpstr>
      <vt:lpstr>Equation</vt:lpstr>
      <vt:lpstr>Microsoft Drawing</vt:lpstr>
      <vt:lpstr>Paintbrush Picture</vt:lpstr>
      <vt:lpstr>Student Capstone Research in Thin Film Growth</vt:lpstr>
      <vt:lpstr>Understanding the Physics of Surfaces</vt:lpstr>
      <vt:lpstr>Persson Volokitin Scattering Model</vt:lpstr>
      <vt:lpstr>Past Research Has Focused on Film Growth and Resistivity Modeling</vt:lpstr>
      <vt:lpstr>Klaus Fuchs</vt:lpstr>
      <vt:lpstr>Klaus Fuchs</vt:lpstr>
      <vt:lpstr>Fuchs Sondheimer Scattering Model</vt:lpstr>
      <vt:lpstr>PowerPoint Presentation</vt:lpstr>
      <vt:lpstr>q – 2 q X-ray Diffraction</vt:lpstr>
      <vt:lpstr>Bulk Polycrystalline Cu XRD Scan</vt:lpstr>
      <vt:lpstr>150 nm Au (111) XRD Scan</vt:lpstr>
      <vt:lpstr>65 nm Cu on Si (100) etched  2 minutes in 2% HF</vt:lpstr>
      <vt:lpstr>212 nm Cu on Si (100) etched  10 minutes in 2% HF</vt:lpstr>
      <vt:lpstr>Conclusions</vt:lpstr>
      <vt:lpstr>Conclusions</vt:lpstr>
      <vt:lpstr>Future Work at MC</vt:lpstr>
      <vt:lpstr>Thanks to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Scattering of Conduction Electrons by Adsorbates</dc:title>
  <dc:creator>User</dc:creator>
  <cp:lastModifiedBy>Dennis Kuhl</cp:lastModifiedBy>
  <cp:revision>117</cp:revision>
  <dcterms:created xsi:type="dcterms:W3CDTF">2013-10-15T18:40:30Z</dcterms:created>
  <dcterms:modified xsi:type="dcterms:W3CDTF">2015-07-16T20:43:44Z</dcterms:modified>
</cp:coreProperties>
</file>